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alphaModFix amt="6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E0F1-43A4-DB76-E359-241557A1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2EAEE90-BE22-D7BB-F340-EBAFFF579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26F41-B8BE-0BCF-1EE5-ACC6D4B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DFB8C7-C234-FA05-7394-617FBBE5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9D2914-4D84-097A-C7ED-6CBEBAF1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90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D2DBA-3A2E-1F3D-F811-750C906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20F3FC-E4E6-91C6-AE57-34CB3D30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C6A4E4-C704-B75D-00C1-F99EF3BC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98578-0EBD-4107-F4FC-CB57A63D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24655-3AE9-5740-B2A8-CD553EA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0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844177-2894-D063-DA6B-9BB8DABA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046EBB-D64B-EF6B-E76B-1DEDF48B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D88F74-5E8B-2923-42A7-147A2862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BF383-83C2-9446-D022-5D5AAA0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7E7B56-C41E-85A9-A06E-AF57A638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33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A6249-494E-C924-655B-28800AD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E5C94-8EC8-9740-B655-CD5F9026B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28C6-49CC-756E-1E59-727581A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57D91A-51E5-E969-9FF3-DE4A9F0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5000E0-F240-CC01-E6E6-0DBD49A5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3EBA5-8DDC-EFFF-1351-AEC56163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E214C-9B94-4C65-CAE2-132AFB47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FC701C-408F-3C78-3CB1-4A622FB2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04EEE-A6D1-A8B9-2D1A-A3A6119E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41166-16F5-19F2-BA79-6FDB4E92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5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2B6D2-0DAB-CDC5-CC82-9223FC7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164C4A-4C24-220D-C25E-2224946F6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6C2081-42C3-5A23-07D5-FF02CB25F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ABCA15-7AE1-D105-8AD9-AFFB3379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BAAEDB-8717-76B3-C796-4B6A7DE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3AB1F2-C729-6B78-9EAC-14DEF94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0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357FB-72B7-9A48-99FB-1002F8F0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5E4E4-1DFD-CBE3-1952-D464C3649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2F81D3-6F8E-CAF0-9D53-CD20F7A2C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98F52F-C399-E8E8-9C9B-16A825423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EF3FB5-5F27-E5B5-888C-58E54348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459E441-115D-0775-0CA3-CD7A3B6A5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91347EE-E5AB-9664-EDB2-ADCA7E40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AED0C5-E39B-9AB6-AA6B-F9A23A12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CE4C74-887A-5ABB-EE95-CDF63B29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69EDB3-8F2C-25D4-BA27-D1F75D55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11761D-50D0-8A71-465A-DD1B3CC1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09F863-A49E-B2C3-4B8E-95B16A3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0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02C45C-F98E-00FC-332A-491AED0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515F4BF-ED34-82AE-F3E5-11816697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E93D13-A86C-A9E2-CB06-2EB696F7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20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315A55-A95E-3FEB-1DFF-77A7C03D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1BB6A-E635-5FED-7856-A8554A7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F9D8FA-DF36-27C7-FCED-72D763233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ACFFF8-2F8D-4C1B-CB16-1E73FC38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F15240-4D06-2552-A3C4-C8DBA3D3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F67E9-96E6-A3FB-7497-2EB6B550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471CB-E1D8-595F-D6EF-CEB580BD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85446D-36FE-D0B8-7646-EC171F2FA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3F0C01-B6B6-8F89-4DCB-379161CE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53DE89-8ADC-152A-6F26-8490F5E1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958071-4418-E00B-3AAA-2A66E59D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0D32A-197C-6544-F585-AD9941A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304E6A-44AA-8701-87E1-D86F4472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00636B-809C-9C31-2700-D79716D3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9EF64-C4C7-9CE3-7579-E0DCBC82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D5AF9-F843-41AE-A24A-FB67F9A066FD}" type="datetimeFigureOut">
              <a:rPr kumimoji="1" lang="ja-JP" altLang="en-US" smtClean="0"/>
              <a:t>2024/10/3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5E913-6D48-7DD6-B112-55FD5FB1F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32DFB-37DB-3186-E135-1BFAFD10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A22CB-D8D8-4FB0-9770-8E56114CEE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3E8F21F7-BCFE-9C7A-3562-922613381318}"/>
              </a:ext>
            </a:extLst>
          </p:cNvPr>
          <p:cNvSpPr/>
          <p:nvPr/>
        </p:nvSpPr>
        <p:spPr>
          <a:xfrm>
            <a:off x="471948" y="4577292"/>
            <a:ext cx="11425084" cy="2038929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70F3286F-3F0D-B2CB-76D9-9786C4C3BDDF}"/>
              </a:ext>
            </a:extLst>
          </p:cNvPr>
          <p:cNvSpPr/>
          <p:nvPr/>
        </p:nvSpPr>
        <p:spPr>
          <a:xfrm>
            <a:off x="471948" y="1261242"/>
            <a:ext cx="11425084" cy="2374049"/>
          </a:xfrm>
          <a:prstGeom prst="flowChartProcess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7431E4-C725-2133-682A-35670103F7C7}"/>
              </a:ext>
            </a:extLst>
          </p:cNvPr>
          <p:cNvSpPr txBox="1"/>
          <p:nvPr/>
        </p:nvSpPr>
        <p:spPr>
          <a:xfrm>
            <a:off x="0" y="0"/>
            <a:ext cx="10342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アストロロボ</a:t>
            </a:r>
            <a:r>
              <a:rPr kumimoji="1" lang="en-US" altLang="ja-JP" sz="4400" dirty="0">
                <a:ln w="28575">
                  <a:solidFill>
                    <a:srgbClr val="FF0000"/>
                  </a:solidFill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SASA</a:t>
            </a:r>
            <a:r>
              <a:rPr lang="ja-JP" altLang="en-US" sz="4400" dirty="0">
                <a:ln w="28575">
                  <a:noFill/>
                </a:ln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のリメイク</a:t>
            </a:r>
            <a:r>
              <a:rPr kumimoji="1" lang="ja-JP" altLang="en-US" sz="4400" dirty="0">
                <a:effectLst>
                  <a:glow rad="330200">
                    <a:schemeClr val="bg1">
                      <a:alpha val="78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ゲーム考案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35F5CD-8A70-EB4A-1456-54D5CEC183F4}"/>
              </a:ext>
            </a:extLst>
          </p:cNvPr>
          <p:cNvSpPr txBox="1"/>
          <p:nvPr/>
        </p:nvSpPr>
        <p:spPr>
          <a:xfrm>
            <a:off x="674006" y="1704240"/>
            <a:ext cx="110209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dirty="0">
                <a:ln w="38100">
                  <a:noFill/>
                </a:ln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不安定な空間で</a:t>
            </a:r>
            <a:endParaRPr lang="en-US" altLang="ja-JP" sz="6000" dirty="0">
              <a:ln w="38100">
                <a:noFill/>
              </a:ln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  <a:p>
            <a:r>
              <a:rPr kumimoji="1" lang="ja-JP" altLang="en-US" sz="6600" dirty="0">
                <a:ln w="38100">
                  <a:noFill/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　　　　　　反動サバイバル</a:t>
            </a:r>
            <a:endParaRPr kumimoji="1" lang="ja-JP" altLang="en-US" sz="4000" dirty="0">
              <a:ln w="28575">
                <a:solidFill>
                  <a:schemeClr val="tx1"/>
                </a:solidFill>
              </a:ln>
              <a:solidFill>
                <a:srgbClr val="FF0000"/>
              </a:solidFill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5E5A72A3-D8E6-F049-D4C3-5CA99D03C8D5}"/>
              </a:ext>
            </a:extLst>
          </p:cNvPr>
          <p:cNvSpPr/>
          <p:nvPr/>
        </p:nvSpPr>
        <p:spPr>
          <a:xfrm>
            <a:off x="321571" y="683526"/>
            <a:ext cx="3555947" cy="954206"/>
          </a:xfrm>
          <a:prstGeom prst="flowChartAlternate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キャッチコピー</a:t>
            </a:r>
          </a:p>
        </p:txBody>
      </p:sp>
      <p:sp>
        <p:nvSpPr>
          <p:cNvPr id="9" name="フローチャート: 代替処理 8">
            <a:extLst>
              <a:ext uri="{FF2B5EF4-FFF2-40B4-BE49-F238E27FC236}">
                <a16:creationId xmlns:a16="http://schemas.microsoft.com/office/drawing/2014/main" id="{87856FFD-CFB1-9731-1797-69FBAE3C8E56}"/>
              </a:ext>
            </a:extLst>
          </p:cNvPr>
          <p:cNvSpPr/>
          <p:nvPr/>
        </p:nvSpPr>
        <p:spPr>
          <a:xfrm>
            <a:off x="321571" y="3998564"/>
            <a:ext cx="6542215" cy="954206"/>
          </a:xfrm>
          <a:prstGeom prst="flowChartAlternate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原作から</a:t>
            </a:r>
            <a:r>
              <a:rPr kumimoji="1" lang="ja-JP" altLang="en-US" sz="4000" dirty="0">
                <a:solidFill>
                  <a:srgbClr val="FF0000"/>
                </a:solidFill>
                <a:effectLst/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パワーアップ</a:t>
            </a:r>
            <a:r>
              <a:rPr kumimoji="1"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</a:t>
            </a:r>
            <a:r>
              <a:rPr lang="ja-JP" altLang="en-US" sz="32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点</a:t>
            </a:r>
            <a:endParaRPr kumimoji="1" lang="ja-JP" altLang="en-US" sz="3200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22DBF2-9205-8560-BB75-8F4BD44B0305}"/>
              </a:ext>
            </a:extLst>
          </p:cNvPr>
          <p:cNvSpPr txBox="1"/>
          <p:nvPr/>
        </p:nvSpPr>
        <p:spPr>
          <a:xfrm>
            <a:off x="471948" y="5114459"/>
            <a:ext cx="55499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・ステージが</a:t>
            </a:r>
            <a:r>
              <a:rPr kumimoji="1" lang="ja-JP" altLang="en-US" sz="44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変化</a:t>
            </a:r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する</a:t>
            </a:r>
            <a:endParaRPr kumimoji="1" lang="en-US" altLang="ja-JP" sz="44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57578F-505B-AC39-2C22-492E211284BB}"/>
              </a:ext>
            </a:extLst>
          </p:cNvPr>
          <p:cNvSpPr txBox="1"/>
          <p:nvPr/>
        </p:nvSpPr>
        <p:spPr>
          <a:xfrm>
            <a:off x="6184489" y="5804255"/>
            <a:ext cx="5137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・</a:t>
            </a:r>
            <a:r>
              <a:rPr kumimoji="1" lang="ja-JP" altLang="en-US" sz="44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多人数プレイ</a:t>
            </a:r>
            <a:r>
              <a:rPr kumimoji="1" lang="ja-JP" altLang="en-US" sz="4400" dirty="0"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可能</a:t>
            </a:r>
            <a:endParaRPr kumimoji="1" lang="en-US" altLang="ja-JP" sz="4400" dirty="0"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51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A7F17C5D-F60B-6567-3C17-37263FD4525E}"/>
              </a:ext>
            </a:extLst>
          </p:cNvPr>
          <p:cNvGrpSpPr/>
          <p:nvPr/>
        </p:nvGrpSpPr>
        <p:grpSpPr>
          <a:xfrm rot="2431556">
            <a:off x="943737" y="3352502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id="{673EF1B8-8558-3EDC-CBD5-D881BF4F148B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9B16E41A-39C5-5675-F63B-33807F05866C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0168BA89-95D9-D72E-6D4A-5D67BA420729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id="{BEEA975B-84EF-2D13-17A8-DF72ACEB3361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136FEB69-47A0-1445-EEFD-64BE89F7CDBC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8F0BCF67-F5A4-D758-BCD4-ADF03A9AFDE2}"/>
              </a:ext>
            </a:extLst>
          </p:cNvPr>
          <p:cNvGrpSpPr/>
          <p:nvPr/>
        </p:nvGrpSpPr>
        <p:grpSpPr>
          <a:xfrm rot="888924">
            <a:off x="1971485" y="2897608"/>
            <a:ext cx="1996008" cy="1384369"/>
            <a:chOff x="2399588" y="2766889"/>
            <a:chExt cx="1996008" cy="1384369"/>
          </a:xfrm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67F65FB5-718A-2BDC-0592-5B39C56A309A}"/>
                </a:ext>
              </a:extLst>
            </p:cNvPr>
            <p:cNvGrpSpPr/>
            <p:nvPr/>
          </p:nvGrpSpPr>
          <p:grpSpPr>
            <a:xfrm rot="20023554">
              <a:off x="3351596" y="2766889"/>
              <a:ext cx="1044000" cy="1044000"/>
              <a:chOff x="1575407" y="2817455"/>
              <a:chExt cx="2890684" cy="2884314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72461BFC-2245-6F8B-2B88-279AD77B0DCA}"/>
                  </a:ext>
                </a:extLst>
              </p:cNvPr>
              <p:cNvSpPr/>
              <p:nvPr/>
            </p:nvSpPr>
            <p:spPr>
              <a:xfrm>
                <a:off x="2725780" y="476770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A2B99A16-1992-EF1E-782B-95F3ABA86252}"/>
                  </a:ext>
                </a:extLst>
              </p:cNvPr>
              <p:cNvSpPr/>
              <p:nvPr/>
            </p:nvSpPr>
            <p:spPr>
              <a:xfrm rot="16200000">
                <a:off x="370409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35826005-A41F-12A0-F2A5-635C0B6E6BBD}"/>
                  </a:ext>
                </a:extLst>
              </p:cNvPr>
              <p:cNvSpPr/>
              <p:nvPr/>
            </p:nvSpPr>
            <p:spPr>
              <a:xfrm rot="16200000">
                <a:off x="174747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749E6077-7E9D-4485-8520-F89D039FAE28}"/>
                  </a:ext>
                </a:extLst>
              </p:cNvPr>
              <p:cNvSpPr/>
              <p:nvPr/>
            </p:nvSpPr>
            <p:spPr>
              <a:xfrm>
                <a:off x="2725780" y="281745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E00ACA1B-6987-9A10-995E-0728D6B6F665}"/>
                  </a:ext>
                </a:extLst>
              </p:cNvPr>
              <p:cNvSpPr/>
              <p:nvPr/>
            </p:nvSpPr>
            <p:spPr>
              <a:xfrm>
                <a:off x="2300748" y="3539612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</p:grp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67BED974-21D3-B47D-CC7B-D601CACFF740}"/>
                </a:ext>
              </a:extLst>
            </p:cNvPr>
            <p:cNvSpPr/>
            <p:nvPr/>
          </p:nvSpPr>
          <p:spPr>
            <a:xfrm rot="18079455">
              <a:off x="2399588" y="3791258"/>
              <a:ext cx="360000" cy="3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C9774EB5-C430-5AA9-0450-81EE42685E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915" y="3627234"/>
              <a:ext cx="454942" cy="252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289EBF0-ED11-8E4C-6102-BE0725490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3712" y="3589322"/>
              <a:ext cx="513364" cy="274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0FCE088-BE60-3362-152E-1CE73FD00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004" y="3467836"/>
              <a:ext cx="444421" cy="257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1B165B2-136C-5601-E448-C34B4397B678}"/>
              </a:ext>
            </a:extLst>
          </p:cNvPr>
          <p:cNvSpPr txBox="1"/>
          <p:nvPr/>
        </p:nvSpPr>
        <p:spPr>
          <a:xfrm rot="409387">
            <a:off x="26757" y="4742006"/>
            <a:ext cx="750610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直接、弾を敵にぶつけても</a:t>
            </a:r>
            <a:endParaRPr lang="en-US" altLang="ja-JP" sz="32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少し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敵が跳ねる程度</a:t>
            </a:r>
            <a:r>
              <a:rPr lang="en-US" altLang="ja-JP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lang="en-US" altLang="ja-JP" sz="2800" dirty="0"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9A63983-9DAF-A0CC-AB84-809ACCE4C992}"/>
              </a:ext>
            </a:extLst>
          </p:cNvPr>
          <p:cNvSpPr txBox="1"/>
          <p:nvPr/>
        </p:nvSpPr>
        <p:spPr>
          <a:xfrm rot="21027928">
            <a:off x="4510079" y="3570072"/>
            <a:ext cx="226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lang="en-US" altLang="ja-JP" sz="4000" dirty="0">
                <a:effectLst>
                  <a:glow rad="2794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4000" dirty="0">
              <a:effectLst>
                <a:glow rad="2794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DA34476-7811-B5CB-7C1F-ADA46C0084BC}"/>
              </a:ext>
            </a:extLst>
          </p:cNvPr>
          <p:cNvSpPr txBox="1"/>
          <p:nvPr/>
        </p:nvSpPr>
        <p:spPr>
          <a:xfrm rot="21342234">
            <a:off x="6162969" y="4047506"/>
            <a:ext cx="594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弾を撃った</a:t>
            </a:r>
            <a:r>
              <a:rPr lang="ja-JP" altLang="en-US" sz="40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反動</a:t>
            </a:r>
            <a:r>
              <a:rPr lang="ja-JP" altLang="en-US" sz="3200" dirty="0">
                <a:effectLst>
                  <a:glow rad="3302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r>
              <a:rPr lang="en-US" altLang="ja-JP" sz="4400" dirty="0">
                <a:solidFill>
                  <a:srgbClr val="FF0000"/>
                </a:solidFill>
                <a:effectLst>
                  <a:glow rad="381000">
                    <a:srgbClr val="FFFF00">
                      <a:alpha val="80000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ATTACK!!</a:t>
            </a:r>
            <a:endParaRPr kumimoji="1" lang="ja-JP" altLang="en-US" sz="2800" dirty="0">
              <a:solidFill>
                <a:srgbClr val="FF0000"/>
              </a:solidFill>
              <a:effectLst>
                <a:glow rad="381000">
                  <a:srgbClr val="FFFF00">
                    <a:alpha val="80000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274BA46-3097-476C-5019-61960FDA91FA}"/>
              </a:ext>
            </a:extLst>
          </p:cNvPr>
          <p:cNvGrpSpPr/>
          <p:nvPr/>
        </p:nvGrpSpPr>
        <p:grpSpPr>
          <a:xfrm rot="1542632">
            <a:off x="7463027" y="2694556"/>
            <a:ext cx="1044000" cy="1044000"/>
            <a:chOff x="1575407" y="2817455"/>
            <a:chExt cx="2890684" cy="2884314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1CD15C58-F197-6201-1B5E-F806E0104DE1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3D7B3E96-10C9-186B-0E86-1B3B2FECE345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F93E8C45-6C0A-FFD1-EA7A-21E1837E9B7B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784B660-B09E-B4BB-A3A0-A2F08ECD2BBE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>
              <a:extLst>
                <a:ext uri="{FF2B5EF4-FFF2-40B4-BE49-F238E27FC236}">
                  <a16:creationId xmlns:a16="http://schemas.microsoft.com/office/drawing/2014/main" id="{05D4D94D-3A3F-6846-E8DA-FF17F693919F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8" name="グループ化 227">
            <a:extLst>
              <a:ext uri="{FF2B5EF4-FFF2-40B4-BE49-F238E27FC236}">
                <a16:creationId xmlns:a16="http://schemas.microsoft.com/office/drawing/2014/main" id="{3C7BED4A-6C58-534C-F161-C31C1CB27A89}"/>
              </a:ext>
            </a:extLst>
          </p:cNvPr>
          <p:cNvGrpSpPr/>
          <p:nvPr/>
        </p:nvGrpSpPr>
        <p:grpSpPr>
          <a:xfrm>
            <a:off x="8531048" y="2872991"/>
            <a:ext cx="2006252" cy="1044000"/>
            <a:chOff x="8684666" y="3119152"/>
            <a:chExt cx="2006252" cy="1044000"/>
          </a:xfrm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A574EF34-4E3D-3E7A-8081-A91726D23652}"/>
                </a:ext>
              </a:extLst>
            </p:cNvPr>
            <p:cNvGrpSpPr/>
            <p:nvPr/>
          </p:nvGrpSpPr>
          <p:grpSpPr>
            <a:xfrm rot="10872398">
              <a:off x="8684666" y="3119152"/>
              <a:ext cx="1044000" cy="1044000"/>
              <a:chOff x="1575407" y="2817455"/>
              <a:chExt cx="2890684" cy="2884314"/>
            </a:xfrm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AAD80001-4CAE-BEFE-9935-F7A3EC654796}"/>
                  </a:ext>
                </a:extLst>
              </p:cNvPr>
              <p:cNvSpPr/>
              <p:nvPr/>
            </p:nvSpPr>
            <p:spPr>
              <a:xfrm>
                <a:off x="2725780" y="476770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F02EFEE7-1A1D-21BC-09A3-B1000069FEDD}"/>
                  </a:ext>
                </a:extLst>
              </p:cNvPr>
              <p:cNvSpPr/>
              <p:nvPr/>
            </p:nvSpPr>
            <p:spPr>
              <a:xfrm rot="16200000">
                <a:off x="370409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5EDAF816-B59F-0419-7FF4-052546C637AA}"/>
                  </a:ext>
                </a:extLst>
              </p:cNvPr>
              <p:cNvSpPr/>
              <p:nvPr/>
            </p:nvSpPr>
            <p:spPr>
              <a:xfrm rot="16200000">
                <a:off x="1747471" y="3792579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A2816F9A-6B0C-8EE5-EFE1-A7AEA506CD1C}"/>
                  </a:ext>
                </a:extLst>
              </p:cNvPr>
              <p:cNvSpPr/>
              <p:nvPr/>
            </p:nvSpPr>
            <p:spPr>
              <a:xfrm>
                <a:off x="2725780" y="2817455"/>
                <a:ext cx="589935" cy="9340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  <p:sp>
            <p:nvSpPr>
              <p:cNvPr id="94" name="楕円 93">
                <a:extLst>
                  <a:ext uri="{FF2B5EF4-FFF2-40B4-BE49-F238E27FC236}">
                    <a16:creationId xmlns:a16="http://schemas.microsoft.com/office/drawing/2014/main" id="{3FC9B9F7-5967-00DA-A103-A1FDC99786AC}"/>
                  </a:ext>
                </a:extLst>
              </p:cNvPr>
              <p:cNvSpPr/>
              <p:nvPr/>
            </p:nvSpPr>
            <p:spPr>
              <a:xfrm>
                <a:off x="2300748" y="3539612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effectLst/>
                </a:endParaRPr>
              </a:p>
            </p:txBody>
          </p:sp>
        </p:grp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9EEF9FDE-F95E-BA7E-D555-1E618116D7F9}"/>
                </a:ext>
              </a:extLst>
            </p:cNvPr>
            <p:cNvSpPr/>
            <p:nvPr/>
          </p:nvSpPr>
          <p:spPr>
            <a:xfrm rot="8928299">
              <a:off x="10330918" y="3500076"/>
              <a:ext cx="360000" cy="3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AD2CBA2C-0FF5-EB06-0209-381A17E5BDE8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791704" y="3533632"/>
              <a:ext cx="311230" cy="163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5ED73B66-ACB9-0407-9FCF-256A8266A773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894613" y="3596446"/>
              <a:ext cx="335481" cy="18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D06888C9-9CB1-2054-9853-288792B4F5A3}"/>
                </a:ext>
              </a:extLst>
            </p:cNvPr>
            <p:cNvCxnSpPr>
              <a:cxnSpLocks/>
            </p:cNvCxnSpPr>
            <p:nvPr/>
          </p:nvCxnSpPr>
          <p:spPr>
            <a:xfrm rot="8981699" flipH="1" flipV="1">
              <a:off x="9772004" y="3665517"/>
              <a:ext cx="348549" cy="197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星: 12 pt 94">
            <a:extLst>
              <a:ext uri="{FF2B5EF4-FFF2-40B4-BE49-F238E27FC236}">
                <a16:creationId xmlns:a16="http://schemas.microsoft.com/office/drawing/2014/main" id="{859F800F-34AE-783D-AA49-EC4AA08F1588}"/>
              </a:ext>
            </a:extLst>
          </p:cNvPr>
          <p:cNvSpPr/>
          <p:nvPr/>
        </p:nvSpPr>
        <p:spPr>
          <a:xfrm rot="1249977">
            <a:off x="8021652" y="2854246"/>
            <a:ext cx="904425" cy="908302"/>
          </a:xfrm>
          <a:prstGeom prst="star12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  <a:effectLst>
            <a:glow rad="190500">
              <a:srgbClr val="FFC000">
                <a:alpha val="62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4E2640-5539-3208-56A4-BB15E7714902}"/>
              </a:ext>
            </a:extLst>
          </p:cNvPr>
          <p:cNvSpPr txBox="1"/>
          <p:nvPr/>
        </p:nvSpPr>
        <p:spPr>
          <a:xfrm rot="21341003">
            <a:off x="7699314" y="4897688"/>
            <a:ext cx="424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相手を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吹き飛ばせ</a:t>
            </a:r>
            <a:r>
              <a:rPr lang="en-US" altLang="ja-JP" sz="4000" dirty="0">
                <a:solidFill>
                  <a:srgbClr val="FF0000"/>
                </a:solidFill>
                <a:effectLst>
                  <a:glow rad="3175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1" name="星: 12 pt 180">
            <a:extLst>
              <a:ext uri="{FF2B5EF4-FFF2-40B4-BE49-F238E27FC236}">
                <a16:creationId xmlns:a16="http://schemas.microsoft.com/office/drawing/2014/main" id="{E71B7895-8BBF-2F1A-995C-A9B274D1BB0F}"/>
              </a:ext>
            </a:extLst>
          </p:cNvPr>
          <p:cNvSpPr/>
          <p:nvPr/>
        </p:nvSpPr>
        <p:spPr>
          <a:xfrm rot="1249977">
            <a:off x="1664547" y="3735161"/>
            <a:ext cx="458785" cy="429503"/>
          </a:xfrm>
          <a:prstGeom prst="star12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>
            <a:glow rad="1397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solidFill>
                <a:schemeClr val="accent2"/>
              </a:solidFill>
            </a:endParaRPr>
          </a:p>
        </p:txBody>
      </p: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A92C8269-FE9B-0BF7-CA45-892C0A503049}"/>
              </a:ext>
            </a:extLst>
          </p:cNvPr>
          <p:cNvGrpSpPr/>
          <p:nvPr/>
        </p:nvGrpSpPr>
        <p:grpSpPr>
          <a:xfrm rot="1366624">
            <a:off x="8734131" y="2552352"/>
            <a:ext cx="1086555" cy="991174"/>
            <a:chOff x="8792682" y="3060698"/>
            <a:chExt cx="740157" cy="700281"/>
          </a:xfrm>
          <a:effectLst>
            <a:glow rad="254000">
              <a:schemeClr val="bg1">
                <a:alpha val="80000"/>
              </a:schemeClr>
            </a:glow>
          </a:effectLst>
        </p:grpSpPr>
        <p:sp>
          <p:nvSpPr>
            <p:cNvPr id="183" name="アーチ 182">
              <a:extLst>
                <a:ext uri="{FF2B5EF4-FFF2-40B4-BE49-F238E27FC236}">
                  <a16:creationId xmlns:a16="http://schemas.microsoft.com/office/drawing/2014/main" id="{7FCCC958-4E91-9202-E9C4-B5935D69FAEA}"/>
                </a:ext>
              </a:extLst>
            </p:cNvPr>
            <p:cNvSpPr/>
            <p:nvPr/>
          </p:nvSpPr>
          <p:spPr>
            <a:xfrm rot="883644">
              <a:off x="8792682" y="3145764"/>
              <a:ext cx="740157" cy="615215"/>
            </a:xfrm>
            <a:prstGeom prst="blockArc">
              <a:avLst>
                <a:gd name="adj1" fmla="val 14146155"/>
                <a:gd name="adj2" fmla="val 19873659"/>
                <a:gd name="adj3" fmla="val 967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BDC4614-DAF3-E5A5-6B15-02EDFD550056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169777" y="3060698"/>
              <a:ext cx="35562" cy="2174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E36276D6-F895-43BA-82E6-30AAE0C4C162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282280" y="3110228"/>
              <a:ext cx="102735" cy="1915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6C96024-BA40-3625-5991-6C8C1DEBC269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358479" y="3227413"/>
              <a:ext cx="157423" cy="129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図 187" descr="アイコン&#10;&#10;自動的に生成された説明">
            <a:extLst>
              <a:ext uri="{FF2B5EF4-FFF2-40B4-BE49-F238E27FC236}">
                <a16:creationId xmlns:a16="http://schemas.microsoft.com/office/drawing/2014/main" id="{97F2955F-7872-9B94-5FCA-4B3BBA9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8854">
            <a:off x="2151664" y="2506064"/>
            <a:ext cx="1288654" cy="966491"/>
          </a:xfrm>
          <a:prstGeom prst="rect">
            <a:avLst/>
          </a:prstGeom>
          <a:effectLst>
            <a:glow rad="254000">
              <a:schemeClr val="bg1">
                <a:alpha val="80000"/>
              </a:schemeClr>
            </a:glow>
          </a:effectLst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D226BB97-19C1-F528-0917-A5AF3BBE7D34}"/>
              </a:ext>
            </a:extLst>
          </p:cNvPr>
          <p:cNvSpPr txBox="1"/>
          <p:nvPr/>
        </p:nvSpPr>
        <p:spPr>
          <a:xfrm>
            <a:off x="286756" y="737679"/>
            <a:ext cx="6877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1905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宇宙では</a:t>
            </a:r>
            <a:r>
              <a:rPr lang="ja-JP" altLang="en-US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自由に動けない</a:t>
            </a:r>
            <a:r>
              <a:rPr lang="en-US" altLang="ja-JP" sz="4400" dirty="0">
                <a:ln w="1905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ja-JP" altLang="en-US" sz="2400" dirty="0">
              <a:ln w="19050">
                <a:noFill/>
              </a:ln>
              <a:solidFill>
                <a:srgbClr val="FF0000"/>
              </a:solidFill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247A5BB9-ABE7-056E-CAB4-3B53D920BC58}"/>
              </a:ext>
            </a:extLst>
          </p:cNvPr>
          <p:cNvSpPr txBox="1"/>
          <p:nvPr/>
        </p:nvSpPr>
        <p:spPr>
          <a:xfrm>
            <a:off x="2053868" y="1506094"/>
            <a:ext cx="7423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弾を撃った</a:t>
            </a:r>
            <a:r>
              <a:rPr lang="ja-JP" altLang="en-US" sz="5400" dirty="0">
                <a:ln w="38100">
                  <a:noFill/>
                </a:ln>
                <a:solidFill>
                  <a:srgbClr val="FF0000"/>
                </a:solidFill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反動</a:t>
            </a:r>
            <a:r>
              <a:rPr lang="ja-JP" altLang="en-US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で動くのだ</a:t>
            </a:r>
            <a:r>
              <a:rPr lang="en-US" altLang="ja-JP" sz="4400" dirty="0">
                <a:ln w="38100">
                  <a:noFill/>
                </a:ln>
                <a:effectLst>
                  <a:glow rad="419100">
                    <a:schemeClr val="bg1">
                      <a:alpha val="80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2400" dirty="0">
              <a:ln w="28575">
                <a:noFill/>
              </a:ln>
              <a:effectLst>
                <a:glow rad="419100">
                  <a:schemeClr val="bg1">
                    <a:alpha val="80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sp>
        <p:nvSpPr>
          <p:cNvPr id="194" name="楕円 193">
            <a:extLst>
              <a:ext uri="{FF2B5EF4-FFF2-40B4-BE49-F238E27FC236}">
                <a16:creationId xmlns:a16="http://schemas.microsoft.com/office/drawing/2014/main" id="{586C97A1-FFFD-8E72-051F-CDD1212304C2}"/>
              </a:ext>
            </a:extLst>
          </p:cNvPr>
          <p:cNvSpPr/>
          <p:nvPr/>
        </p:nvSpPr>
        <p:spPr>
          <a:xfrm rot="10746600">
            <a:off x="11710110" y="1996503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DBFB0AFB-941F-C31D-DDA3-EEAD9DC695F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241949" y="1785890"/>
            <a:ext cx="311230" cy="16329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EB2CECED-9A2A-8BC7-DA2B-9EF9C95CCEA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292706" y="1896885"/>
            <a:ext cx="335481" cy="182063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>
            <a:extLst>
              <a:ext uri="{FF2B5EF4-FFF2-40B4-BE49-F238E27FC236}">
                <a16:creationId xmlns:a16="http://schemas.microsoft.com/office/drawing/2014/main" id="{C2F21A51-743E-A468-A418-5CF1F393CC0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147191" y="1896885"/>
            <a:ext cx="348549" cy="197578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0">
              <a:schemeClr val="bg1">
                <a:alpha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図 23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0E65D84B-F510-7811-0846-BAA8F5AE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665">
            <a:off x="10119747" y="967285"/>
            <a:ext cx="1188722" cy="1185674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pic>
        <p:nvPicPr>
          <p:cNvPr id="232" name="図 231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76BCBDF2-3BE2-2F0C-6869-C36B85AF3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0683">
            <a:off x="9773312" y="759599"/>
            <a:ext cx="1263239" cy="1260000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pic>
        <p:nvPicPr>
          <p:cNvPr id="230" name="図 2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3A7F6371-31E9-888F-B89D-C53AC71ED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014">
            <a:off x="9339408" y="422654"/>
            <a:ext cx="1407609" cy="1404000"/>
          </a:xfrm>
          <a:prstGeom prst="rect">
            <a:avLst/>
          </a:prstGeom>
          <a:effectLst>
            <a:glow rad="355600">
              <a:schemeClr val="bg1">
                <a:alpha val="88000"/>
              </a:schemeClr>
            </a:glow>
          </a:effectLst>
        </p:spPr>
      </p:pic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5999584-61E5-560F-3984-3E910D3201FE}"/>
              </a:ext>
            </a:extLst>
          </p:cNvPr>
          <p:cNvGrpSpPr/>
          <p:nvPr/>
        </p:nvGrpSpPr>
        <p:grpSpPr>
          <a:xfrm rot="18505304">
            <a:off x="8758865" y="-52813"/>
            <a:ext cx="1512000" cy="1512000"/>
            <a:chOff x="1575407" y="2817455"/>
            <a:chExt cx="2890684" cy="2884314"/>
          </a:xfrm>
          <a:effectLst>
            <a:glow rad="355600">
              <a:schemeClr val="bg1">
                <a:alpha val="88000"/>
              </a:schemeClr>
            </a:glow>
          </a:effectLst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0A9DCAD4-A336-C911-660B-0152614AB7D4}"/>
                </a:ext>
              </a:extLst>
            </p:cNvPr>
            <p:cNvSpPr/>
            <p:nvPr/>
          </p:nvSpPr>
          <p:spPr>
            <a:xfrm>
              <a:off x="2725780" y="476770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id="{29751C6E-A5C0-317A-3981-232A1A2D57FF}"/>
                </a:ext>
              </a:extLst>
            </p:cNvPr>
            <p:cNvSpPr/>
            <p:nvPr/>
          </p:nvSpPr>
          <p:spPr>
            <a:xfrm rot="16200000">
              <a:off x="370409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id="{6C191154-3349-C183-43D6-C493F2E080D4}"/>
                </a:ext>
              </a:extLst>
            </p:cNvPr>
            <p:cNvSpPr/>
            <p:nvPr/>
          </p:nvSpPr>
          <p:spPr>
            <a:xfrm rot="16200000">
              <a:off x="1747471" y="3792579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id="{9AD169CC-A741-E6CA-ED25-9E5544EFE7C5}"/>
                </a:ext>
              </a:extLst>
            </p:cNvPr>
            <p:cNvSpPr/>
            <p:nvPr/>
          </p:nvSpPr>
          <p:spPr>
            <a:xfrm>
              <a:off x="2725780" y="2817455"/>
              <a:ext cx="589935" cy="9340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1272B598-3DA9-0571-A58A-9E8D802D1EC7}"/>
                </a:ext>
              </a:extLst>
            </p:cNvPr>
            <p:cNvSpPr/>
            <p:nvPr/>
          </p:nvSpPr>
          <p:spPr>
            <a:xfrm>
              <a:off x="2300748" y="3539612"/>
              <a:ext cx="1440000" cy="144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74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95462B95-76A7-2859-B8C8-D1ECAE62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34" y="1096652"/>
            <a:ext cx="5568707" cy="3343663"/>
          </a:xfrm>
          <a:prstGeom prst="rect">
            <a:avLst/>
          </a:prstGeom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EF619877-F9E9-9E6A-D017-7E52CA99C7DF}"/>
              </a:ext>
            </a:extLst>
          </p:cNvPr>
          <p:cNvCxnSpPr>
            <a:cxnSpLocks/>
          </p:cNvCxnSpPr>
          <p:nvPr/>
        </p:nvCxnSpPr>
        <p:spPr>
          <a:xfrm>
            <a:off x="7016339" y="2193997"/>
            <a:ext cx="0" cy="108837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D39DC40-5250-AB11-ECBD-92FCE51C0DF6}"/>
              </a:ext>
            </a:extLst>
          </p:cNvPr>
          <p:cNvGrpSpPr/>
          <p:nvPr/>
        </p:nvGrpSpPr>
        <p:grpSpPr>
          <a:xfrm rot="17551779">
            <a:off x="7521260" y="2349590"/>
            <a:ext cx="642256" cy="647685"/>
            <a:chOff x="8792682" y="3060698"/>
            <a:chExt cx="740157" cy="700281"/>
          </a:xfrm>
          <a:effectLst/>
        </p:grpSpPr>
        <p:sp>
          <p:nvSpPr>
            <p:cNvPr id="42" name="アーチ 41">
              <a:extLst>
                <a:ext uri="{FF2B5EF4-FFF2-40B4-BE49-F238E27FC236}">
                  <a16:creationId xmlns:a16="http://schemas.microsoft.com/office/drawing/2014/main" id="{4720734B-FDC8-7910-9C8A-CBA8DDD58E1C}"/>
                </a:ext>
              </a:extLst>
            </p:cNvPr>
            <p:cNvSpPr/>
            <p:nvPr/>
          </p:nvSpPr>
          <p:spPr>
            <a:xfrm rot="883644">
              <a:off x="8792682" y="3145764"/>
              <a:ext cx="740157" cy="615215"/>
            </a:xfrm>
            <a:prstGeom prst="blockArc">
              <a:avLst>
                <a:gd name="adj1" fmla="val 14146155"/>
                <a:gd name="adj2" fmla="val 19873659"/>
                <a:gd name="adj3" fmla="val 967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FEA901C7-0BCF-8F1D-903D-828F20D47CC3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169777" y="3060698"/>
              <a:ext cx="35562" cy="2174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A980880A-FE2E-20FE-B6AD-B35274B4C086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282280" y="3110228"/>
              <a:ext cx="102735" cy="1915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1C22BA06-A1C2-4969-2C7F-CA989EDE5E53}"/>
                </a:ext>
              </a:extLst>
            </p:cNvPr>
            <p:cNvCxnSpPr>
              <a:cxnSpLocks/>
            </p:cNvCxnSpPr>
            <p:nvPr/>
          </p:nvCxnSpPr>
          <p:spPr>
            <a:xfrm rot="105670" flipV="1">
              <a:off x="9358479" y="3227413"/>
              <a:ext cx="157423" cy="129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19557C23-1555-A941-1789-43E892893255}"/>
              </a:ext>
            </a:extLst>
          </p:cNvPr>
          <p:cNvSpPr txBox="1"/>
          <p:nvPr/>
        </p:nvSpPr>
        <p:spPr>
          <a:xfrm rot="155058">
            <a:off x="3689454" y="4394032"/>
            <a:ext cx="5806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ステージにぶつかると</a:t>
            </a:r>
            <a:endParaRPr kumimoji="1" lang="en-US" altLang="ja-JP" sz="2800" dirty="0">
              <a:effectLst>
                <a:glow rad="4064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406400">
                    <a:schemeClr val="bg1">
                      <a:alpha val="96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弾き飛ばされる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508000">
                    <a:srgbClr val="FFFF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458B2A-EA7A-5CE3-FD7A-08225241AD14}"/>
              </a:ext>
            </a:extLst>
          </p:cNvPr>
          <p:cNvSpPr txBox="1"/>
          <p:nvPr/>
        </p:nvSpPr>
        <p:spPr>
          <a:xfrm>
            <a:off x="1033800" y="5945467"/>
            <a:ext cx="10352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ステージの変化</a:t>
            </a:r>
            <a:r>
              <a:rPr kumimoji="1" lang="ja-JP" altLang="en-US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も使いこなし、敵を吹き飛ばせ</a:t>
            </a:r>
            <a:r>
              <a:rPr kumimoji="1" lang="en-US" altLang="ja-JP" sz="3600" dirty="0">
                <a:effectLst>
                  <a:glow rad="355600">
                    <a:schemeClr val="bg1">
                      <a:alpha val="95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ja-JP" altLang="en-US" sz="3600" dirty="0">
              <a:effectLst>
                <a:glow rad="355600">
                  <a:schemeClr val="bg1">
                    <a:alpha val="95000"/>
                  </a:scheme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DEF8031-BF77-7F10-594C-27C5F26A3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3" y="184438"/>
            <a:ext cx="5303531" cy="3343663"/>
          </a:xfrm>
          <a:prstGeom prst="rect">
            <a:avLst/>
          </a:prstGeom>
          <a:effectLst>
            <a:glow rad="304800">
              <a:schemeClr val="bg1">
                <a:alpha val="93000"/>
              </a:schemeClr>
            </a:glow>
          </a:effec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BF575-24EB-473F-B288-789E1D6BF82D}"/>
              </a:ext>
            </a:extLst>
          </p:cNvPr>
          <p:cNvCxnSpPr/>
          <p:nvPr/>
        </p:nvCxnSpPr>
        <p:spPr>
          <a:xfrm>
            <a:off x="889020" y="1805940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1BA139C-D94D-B1B3-CBDE-8010A778852E}"/>
              </a:ext>
            </a:extLst>
          </p:cNvPr>
          <p:cNvCxnSpPr/>
          <p:nvPr/>
        </p:nvCxnSpPr>
        <p:spPr>
          <a:xfrm>
            <a:off x="929025" y="1851595"/>
            <a:ext cx="173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8DDBF72-112F-445B-3FB9-13B09AB6F362}"/>
              </a:ext>
            </a:extLst>
          </p:cNvPr>
          <p:cNvCxnSpPr>
            <a:cxnSpLocks/>
          </p:cNvCxnSpPr>
          <p:nvPr/>
        </p:nvCxnSpPr>
        <p:spPr>
          <a:xfrm>
            <a:off x="866160" y="1897380"/>
            <a:ext cx="1495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0B01A87-0770-8CFF-4E6B-D240F22A5BA1}"/>
              </a:ext>
            </a:extLst>
          </p:cNvPr>
          <p:cNvSpPr txBox="1"/>
          <p:nvPr/>
        </p:nvSpPr>
        <p:spPr>
          <a:xfrm rot="21350450">
            <a:off x="272049" y="335286"/>
            <a:ext cx="495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ステージに向かって</a:t>
            </a:r>
            <a:endParaRPr lang="en-US" altLang="ja-JP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</a:t>
            </a:r>
            <a:r>
              <a:rPr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弾を撃つ</a:t>
            </a:r>
            <a:r>
              <a:rPr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en-US" altLang="ja-JP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800" dirty="0"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16829B-1BE3-E485-A8FA-F381C037A082}"/>
              </a:ext>
            </a:extLst>
          </p:cNvPr>
          <p:cNvSpPr txBox="1"/>
          <p:nvPr/>
        </p:nvSpPr>
        <p:spPr>
          <a:xfrm rot="20857573">
            <a:off x="8538086" y="3047012"/>
            <a:ext cx="2630378" cy="2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ブラックホールに吸い込まれる～</a:t>
            </a:r>
            <a:r>
              <a:rPr kumimoji="1" lang="en-US" altLang="ja-JP" sz="1200" dirty="0">
                <a:effectLst>
                  <a:glow rad="4064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1200" dirty="0">
              <a:solidFill>
                <a:srgbClr val="FF0000"/>
              </a:solidFill>
              <a:effectLst>
                <a:glow rad="508000">
                  <a:srgbClr val="FFFF00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AB7E7B74-7C5E-DB68-196B-84541BE1FE93}"/>
              </a:ext>
            </a:extLst>
          </p:cNvPr>
          <p:cNvSpPr txBox="1"/>
          <p:nvPr/>
        </p:nvSpPr>
        <p:spPr>
          <a:xfrm rot="21350450">
            <a:off x="7653640" y="1545606"/>
            <a:ext cx="4230283" cy="646331"/>
          </a:xfrm>
          <a:prstGeom prst="rect">
            <a:avLst/>
          </a:prstGeom>
          <a:noFill/>
          <a:effectLst>
            <a:glow rad="254000">
              <a:schemeClr val="bg1">
                <a:alpha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反対側が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盛り上がる</a:t>
            </a:r>
            <a:r>
              <a:rPr kumimoji="1" lang="en-US" altLang="ja-JP" sz="3600" dirty="0">
                <a:solidFill>
                  <a:srgbClr val="FF0000"/>
                </a:solidFill>
                <a:effectLst>
                  <a:glow rad="317500">
                    <a:schemeClr val="bg1">
                      <a:alpha val="95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800" dirty="0">
              <a:solidFill>
                <a:srgbClr val="FF0000"/>
              </a:solidFill>
              <a:effectLst>
                <a:glow rad="317500">
                  <a:schemeClr val="bg1">
                    <a:alpha val="95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5" name="矢印: 上 124">
            <a:extLst>
              <a:ext uri="{FF2B5EF4-FFF2-40B4-BE49-F238E27FC236}">
                <a16:creationId xmlns:a16="http://schemas.microsoft.com/office/drawing/2014/main" id="{9D6C620D-0772-C71A-8F35-8EA50354C5CA}"/>
              </a:ext>
            </a:extLst>
          </p:cNvPr>
          <p:cNvSpPr/>
          <p:nvPr/>
        </p:nvSpPr>
        <p:spPr>
          <a:xfrm rot="6673392">
            <a:off x="5801557" y="764782"/>
            <a:ext cx="718448" cy="1996035"/>
          </a:xfrm>
          <a:prstGeom prst="upArrow">
            <a:avLst>
              <a:gd name="adj1" fmla="val 50000"/>
              <a:gd name="adj2" fmla="val 69441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glow rad="342900">
              <a:schemeClr val="tx2">
                <a:lumMod val="10000"/>
                <a:lumOff val="90000"/>
                <a:alpha val="88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F2FC5EC-6FBE-D1EC-03CF-780D8E29313E}"/>
              </a:ext>
            </a:extLst>
          </p:cNvPr>
          <p:cNvCxnSpPr>
            <a:cxnSpLocks/>
          </p:cNvCxnSpPr>
          <p:nvPr/>
        </p:nvCxnSpPr>
        <p:spPr>
          <a:xfrm>
            <a:off x="10193020" y="2581507"/>
            <a:ext cx="11011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8CF2088F-B0BE-BEBE-E56D-D46285B2530A}"/>
              </a:ext>
            </a:extLst>
          </p:cNvPr>
          <p:cNvCxnSpPr>
            <a:cxnSpLocks/>
          </p:cNvCxnSpPr>
          <p:nvPr/>
        </p:nvCxnSpPr>
        <p:spPr>
          <a:xfrm flipV="1">
            <a:off x="10382859" y="2623417"/>
            <a:ext cx="973481" cy="19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AAFB9A7F-3458-B297-F3D5-8FC51AF3EC20}"/>
              </a:ext>
            </a:extLst>
          </p:cNvPr>
          <p:cNvCxnSpPr>
            <a:cxnSpLocks/>
          </p:cNvCxnSpPr>
          <p:nvPr/>
        </p:nvCxnSpPr>
        <p:spPr>
          <a:xfrm>
            <a:off x="10248030" y="2670407"/>
            <a:ext cx="9914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2298E0A-6858-DF18-89BF-7A89F2CE71D0}"/>
              </a:ext>
            </a:extLst>
          </p:cNvPr>
          <p:cNvCxnSpPr>
            <a:cxnSpLocks/>
          </p:cNvCxnSpPr>
          <p:nvPr/>
        </p:nvCxnSpPr>
        <p:spPr>
          <a:xfrm>
            <a:off x="10291962" y="2719446"/>
            <a:ext cx="10021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AF955192-F9EB-A102-67B0-8EAC7E9F82DE}"/>
              </a:ext>
            </a:extLst>
          </p:cNvPr>
          <p:cNvCxnSpPr>
            <a:cxnSpLocks/>
          </p:cNvCxnSpPr>
          <p:nvPr/>
        </p:nvCxnSpPr>
        <p:spPr>
          <a:xfrm>
            <a:off x="10211199" y="2771768"/>
            <a:ext cx="9571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C906422-5E78-B013-E6E7-9A4C0C655601}"/>
              </a:ext>
            </a:extLst>
          </p:cNvPr>
          <p:cNvCxnSpPr>
            <a:cxnSpLocks/>
          </p:cNvCxnSpPr>
          <p:nvPr/>
        </p:nvCxnSpPr>
        <p:spPr>
          <a:xfrm>
            <a:off x="10291962" y="2825108"/>
            <a:ext cx="10643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F0756F0-B5E0-4042-493C-91B0B6EFB3CB}"/>
              </a:ext>
            </a:extLst>
          </p:cNvPr>
          <p:cNvCxnSpPr>
            <a:cxnSpLocks/>
          </p:cNvCxnSpPr>
          <p:nvPr/>
        </p:nvCxnSpPr>
        <p:spPr>
          <a:xfrm>
            <a:off x="10350198" y="2870828"/>
            <a:ext cx="943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A153B9-CC4A-14A3-670B-BD23CDC698D3}"/>
              </a:ext>
            </a:extLst>
          </p:cNvPr>
          <p:cNvSpPr/>
          <p:nvPr/>
        </p:nvSpPr>
        <p:spPr>
          <a:xfrm>
            <a:off x="7221151" y="2623417"/>
            <a:ext cx="325233" cy="24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3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図 162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69A300D7-4E1B-5567-69BD-0F59542A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3" y="573331"/>
            <a:ext cx="2733267" cy="2049951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pic>
        <p:nvPicPr>
          <p:cNvPr id="166" name="図 165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77110739-B77A-15EA-42B9-C30A5E03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677931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4052689-4B19-CB36-0AF2-675F38D94264}"/>
              </a:ext>
            </a:extLst>
          </p:cNvPr>
          <p:cNvSpPr txBox="1"/>
          <p:nvPr/>
        </p:nvSpPr>
        <p:spPr>
          <a:xfrm>
            <a:off x="174843" y="3606662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ブラックホール</a:t>
            </a: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E530AEC-CFF4-90B2-EECD-A75220E8FE15}"/>
              </a:ext>
            </a:extLst>
          </p:cNvPr>
          <p:cNvSpPr txBox="1"/>
          <p:nvPr/>
        </p:nvSpPr>
        <p:spPr>
          <a:xfrm rot="21299223">
            <a:off x="3094281" y="118018"/>
            <a:ext cx="682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敵をステージギミックに</a:t>
            </a:r>
            <a:endParaRPr kumimoji="1" lang="en-US" altLang="ja-JP" sz="3200" dirty="0"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　　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押し込め</a:t>
            </a:r>
            <a:r>
              <a:rPr kumimoji="1" lang="en-US" altLang="ja-JP" sz="4800" dirty="0">
                <a:solidFill>
                  <a:srgbClr val="FF0000"/>
                </a:solidFill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solidFill>
                <a:srgbClr val="FF0000"/>
              </a:solidFill>
              <a:effectLst>
                <a:glow rad="317500">
                  <a:schemeClr val="bg1">
                    <a:alpha val="94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51801576-69BA-7A11-7327-F9C0A5136B77}"/>
              </a:ext>
            </a:extLst>
          </p:cNvPr>
          <p:cNvSpPr txBox="1"/>
          <p:nvPr/>
        </p:nvSpPr>
        <p:spPr>
          <a:xfrm>
            <a:off x="4804621" y="3661242"/>
            <a:ext cx="258275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隕石エリア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133110E-1E71-2E76-51B9-BCF90C32C552}"/>
              </a:ext>
            </a:extLst>
          </p:cNvPr>
          <p:cNvSpPr txBox="1"/>
          <p:nvPr/>
        </p:nvSpPr>
        <p:spPr>
          <a:xfrm>
            <a:off x="8676205" y="3584095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571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プロミネンス</a:t>
            </a:r>
          </a:p>
        </p:txBody>
      </p:sp>
      <p:pic>
        <p:nvPicPr>
          <p:cNvPr id="4" name="図 3" descr="黒い背景と白い文字の絵&#10;&#10;低い精度で自動的に生成された説明">
            <a:extLst>
              <a:ext uri="{FF2B5EF4-FFF2-40B4-BE49-F238E27FC236}">
                <a16:creationId xmlns:a16="http://schemas.microsoft.com/office/drawing/2014/main" id="{ADFC915F-84AD-61D4-1688-CD24FA95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72" y="1601250"/>
            <a:ext cx="2733268" cy="2049952"/>
          </a:xfrm>
          <a:prstGeom prst="rect">
            <a:avLst/>
          </a:prstGeom>
          <a:effectLst>
            <a:glow rad="355600">
              <a:srgbClr val="FF0000">
                <a:alpha val="70000"/>
              </a:srgbClr>
            </a:glo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97EFF9-F7B5-D5AF-A575-80AB1FE113FF}"/>
              </a:ext>
            </a:extLst>
          </p:cNvPr>
          <p:cNvSpPr txBox="1"/>
          <p:nvPr/>
        </p:nvSpPr>
        <p:spPr>
          <a:xfrm>
            <a:off x="174843" y="4555309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敵を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全滅</a:t>
            </a:r>
            <a:r>
              <a:rPr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すれば</a:t>
            </a:r>
            <a:r>
              <a:rPr lang="ja-JP" altLang="en-US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ステージクリア</a:t>
            </a:r>
            <a:r>
              <a:rPr lang="en-US" altLang="ja-JP" sz="54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!!</a:t>
            </a:r>
            <a:endParaRPr kumimoji="1" lang="en-US" altLang="ja-JP" sz="4400" dirty="0">
              <a:solidFill>
                <a:srgbClr val="FF0000"/>
              </a:solidFill>
              <a:effectLst>
                <a:glow rad="381000">
                  <a:srgbClr val="FFFF00">
                    <a:alpha val="87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  <p:pic>
        <p:nvPicPr>
          <p:cNvPr id="8" name="図 7" descr="雪の上にあるケーキ&#10;&#10;低い精度で自動的に生成された説明">
            <a:extLst>
              <a:ext uri="{FF2B5EF4-FFF2-40B4-BE49-F238E27FC236}">
                <a16:creationId xmlns:a16="http://schemas.microsoft.com/office/drawing/2014/main" id="{6AB48881-0294-EDE9-221A-10B6988E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1" y="1058796"/>
            <a:ext cx="2073845" cy="2073845"/>
          </a:xfrm>
          <a:prstGeom prst="rect">
            <a:avLst/>
          </a:prstGeom>
          <a:effectLst>
            <a:glow rad="457200">
              <a:schemeClr val="accent5">
                <a:satMod val="175000"/>
                <a:alpha val="91000"/>
              </a:schemeClr>
            </a:glow>
          </a:effectLst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0C715A64-AAAF-BF70-CB3E-4E501480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58" y="-100334"/>
            <a:ext cx="3706996" cy="3706996"/>
          </a:xfrm>
          <a:prstGeom prst="rect">
            <a:avLst/>
          </a:prstGeom>
          <a:effectLst>
            <a:glow rad="317500">
              <a:srgbClr val="FFC000">
                <a:alpha val="90000"/>
              </a:srgbClr>
            </a:glo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5E0ED6-7C82-C36E-E43A-99D1C2EFB41D}"/>
              </a:ext>
            </a:extLst>
          </p:cNvPr>
          <p:cNvSpPr txBox="1"/>
          <p:nvPr/>
        </p:nvSpPr>
        <p:spPr>
          <a:xfrm>
            <a:off x="1692583" y="5688722"/>
            <a:ext cx="10589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effectLst>
                  <a:glow rad="317500">
                    <a:schemeClr val="bg1">
                      <a:alpha val="94000"/>
                    </a:scheme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自分のロボが壊されると</a:t>
            </a:r>
            <a:r>
              <a:rPr kumimoji="1" lang="ja-JP" altLang="en-US" sz="6000" dirty="0">
                <a:solidFill>
                  <a:srgbClr val="FF0000"/>
                </a:solidFill>
                <a:effectLst>
                  <a:glow rad="381000">
                    <a:srgbClr val="FFFF00">
                      <a:alpha val="87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ゲームオーバー</a:t>
            </a:r>
            <a:r>
              <a:rPr kumimoji="1" lang="en-US" altLang="ja-JP" sz="6000" dirty="0">
                <a:solidFill>
                  <a:srgbClr val="FF0000"/>
                </a:solidFill>
                <a:effectLst>
                  <a:glow rad="317500">
                    <a:srgbClr val="FFFF00">
                      <a:alpha val="94000"/>
                    </a:srgbClr>
                  </a:glow>
                </a:effectLst>
                <a:latin typeface="GN-キルゴUかなO" panose="02000600000000000000" pitchFamily="2" charset="-128"/>
                <a:ea typeface="GN-キルゴUかなO" panose="02000600000000000000" pitchFamily="2" charset="-128"/>
              </a:rPr>
              <a:t>…</a:t>
            </a:r>
            <a:endParaRPr kumimoji="1" lang="en-US" altLang="ja-JP" sz="4400" dirty="0">
              <a:solidFill>
                <a:srgbClr val="FF0000"/>
              </a:solidFill>
              <a:effectLst>
                <a:glow rad="317500">
                  <a:srgbClr val="FFFF00">
                    <a:alpha val="94000"/>
                  </a:srgbClr>
                </a:glow>
              </a:effectLst>
              <a:latin typeface="GN-キルゴUかなO" panose="02000600000000000000" pitchFamily="2" charset="-128"/>
              <a:ea typeface="GN-キルゴUかな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72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131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GN-キルゴUかなO</vt:lpstr>
      <vt:lpstr>HGS創英角ｺﾞｼｯｸUB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5</cp:revision>
  <dcterms:created xsi:type="dcterms:W3CDTF">2024-10-02T23:56:58Z</dcterms:created>
  <dcterms:modified xsi:type="dcterms:W3CDTF">2024-10-03T07:22:59Z</dcterms:modified>
</cp:coreProperties>
</file>